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84" r:id="rId2"/>
    <p:sldId id="257" r:id="rId3"/>
    <p:sldId id="285" r:id="rId4"/>
    <p:sldId id="286" r:id="rId5"/>
    <p:sldId id="287" r:id="rId6"/>
    <p:sldId id="288" r:id="rId7"/>
    <p:sldId id="289" r:id="rId8"/>
    <p:sldId id="256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78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Black" panose="020F0A02020204030203" pitchFamily="34" charset="0"/>
      <p:bold r:id="rId36"/>
      <p:boldItalic r:id="rId37"/>
    </p:embeddedFont>
    <p:embeddedFont>
      <p:font typeface="Muli" panose="020B0604020202020204" charset="0"/>
      <p:regular r:id="rId38"/>
      <p:bold r:id="rId39"/>
      <p:italic r:id="rId40"/>
      <p:boldItalic r:id="rId41"/>
    </p:embeddedFont>
    <p:embeddedFont>
      <p:font typeface="Poppins Light" panose="02000000000000000000" pitchFamily="2" charset="0"/>
      <p:regular r:id="rId42"/>
    </p:embeddedFont>
    <p:embeddedFont>
      <p:font typeface="Muli Light" panose="020B0604020202020204" charset="0"/>
      <p:regular r:id="rId43"/>
      <p:bold r:id="rId44"/>
      <p:italic r:id="rId45"/>
      <p:boldItalic r:id="rId46"/>
    </p:embeddedFont>
    <p:embeddedFont>
      <p:font typeface="Poppins" panose="02000000000000000000" pitchFamily="2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DE9345-92B2-41AC-AE9A-CF0BE3866AC6}">
  <a:tblStyle styleId="{B3DE9345-92B2-41AC-AE9A-CF0BE3866A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82689" autoAdjust="0"/>
  </p:normalViewPr>
  <p:slideViewPr>
    <p:cSldViewPr>
      <p:cViewPr>
        <p:scale>
          <a:sx n="115" d="100"/>
          <a:sy n="115" d="100"/>
        </p:scale>
        <p:origin x="-300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954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9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36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79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16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15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42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λu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λi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regularization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bu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 dirty="0" err="1">
                <a:effectLst/>
              </a:rPr>
              <a:t>numpy</a:t>
            </a:r>
            <a:r>
              <a:rPr lang="en-US" i="1" dirty="0">
                <a:effectLst/>
              </a:rPr>
              <a:t> array of size (</a:t>
            </a:r>
            <a:r>
              <a:rPr lang="en-US" i="1" dirty="0" err="1">
                <a:effectLst/>
              </a:rPr>
              <a:t>n_users</a:t>
            </a:r>
            <a:r>
              <a:rPr lang="en-US" i="1" dirty="0">
                <a:effectLst/>
              </a:rPr>
              <a:t>)</a:t>
            </a:r>
            <a:r>
              <a:rPr lang="en-US" dirty="0">
                <a:effectLst/>
              </a:rPr>
              <a:t> – The user biases (only exists if fit() has been called)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array of size (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n_items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– The item biases (only exists if </a:t>
            </a:r>
            <a:r>
              <a:rPr lang="en-US" dirty="0">
                <a:effectLst/>
              </a:rPr>
              <a:t>fit()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has been called)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simple yet accurate collaborative filtering algorithm.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)Ri(u) is the set of relevant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i.e. the set of items j rated by u that also have at least one common user with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dev(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i,j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is defined as the average difference between the ratings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those of j: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.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 </a:t>
            </a:r>
            <a:r>
              <a:rPr lang="en-US" dirty="0" err="1"/>
              <a:t>tới</a:t>
            </a:r>
            <a:r>
              <a:rPr lang="en-US" dirty="0"/>
              <a:t> 3,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1).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slopeone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ra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hẳn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 err="1"/>
              <a:t>sử</a:t>
            </a:r>
            <a:r>
              <a:rPr lang="en-US" sz="1100" dirty="0"/>
              <a:t> </a:t>
            </a:r>
            <a:r>
              <a:rPr lang="en-US" sz="1100" dirty="0" err="1"/>
              <a:t>dụng</a:t>
            </a:r>
            <a:r>
              <a:rPr lang="en-US" sz="1100" dirty="0"/>
              <a:t> </a:t>
            </a:r>
            <a:r>
              <a:rPr lang="en-US" sz="1100" dirty="0" err="1"/>
              <a:t>công</a:t>
            </a:r>
            <a:r>
              <a:rPr lang="en-US" sz="1100" dirty="0"/>
              <a:t> </a:t>
            </a:r>
            <a:r>
              <a:rPr lang="en-US" sz="1100" dirty="0" err="1"/>
              <a:t>nghệ</a:t>
            </a:r>
            <a:r>
              <a:rPr lang="en-US" sz="1100" dirty="0"/>
              <a:t> JSON Web Token (</a:t>
            </a:r>
            <a:r>
              <a:rPr lang="en-US" sz="1100" dirty="0" err="1"/>
              <a:t>jwt</a:t>
            </a:r>
            <a:r>
              <a:rPr lang="en-US" sz="1100" dirty="0"/>
              <a:t>) </a:t>
            </a:r>
            <a:r>
              <a:rPr lang="en-US" sz="1100" dirty="0" err="1"/>
              <a:t>để</a:t>
            </a:r>
            <a:r>
              <a:rPr lang="en-US" sz="1100" dirty="0"/>
              <a:t> </a:t>
            </a:r>
            <a:r>
              <a:rPr lang="en-US" sz="1100" dirty="0" err="1"/>
              <a:t>truyền</a:t>
            </a:r>
            <a:r>
              <a:rPr lang="en-US" sz="1100" dirty="0"/>
              <a:t> tin </a:t>
            </a:r>
            <a:r>
              <a:rPr lang="en-US" sz="1100" dirty="0" err="1"/>
              <a:t>giữa</a:t>
            </a:r>
            <a:r>
              <a:rPr lang="en-US" sz="1100" dirty="0"/>
              <a:t> user </a:t>
            </a:r>
            <a:r>
              <a:rPr lang="en-US" sz="1100" dirty="0" err="1"/>
              <a:t>và</a:t>
            </a:r>
            <a:r>
              <a:rPr lang="en-US" sz="1100" dirty="0"/>
              <a:t>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22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4297650" y="474314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7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5" name="Google Shape;51;p10">
            <a:extLst>
              <a:ext uri="{FF2B5EF4-FFF2-40B4-BE49-F238E27FC236}">
                <a16:creationId xmlns="" xmlns:a16="http://schemas.microsoft.com/office/drawing/2014/main" id="{610A3AFC-00FF-4107-BE80-D4DB3FC95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74990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00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24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206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" y="-434175"/>
            <a:ext cx="9146013" cy="574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Google Shape;149;p24"/>
          <p:cNvSpPr txBox="1">
            <a:spLocks noGrp="1"/>
          </p:cNvSpPr>
          <p:nvPr>
            <p:ph type="title" idx="4294967295"/>
          </p:nvPr>
        </p:nvSpPr>
        <p:spPr>
          <a:xfrm>
            <a:off x="1066800" y="209550"/>
            <a:ext cx="73152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  <a:t>ĐẠI HỌC QUỐC GIA TP. HỒ CHÍ MINH</a:t>
            </a:r>
            <a:b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</a:br>
            <a: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  <a:t>TRƯỜNG ĐẠI HỌC CÔNG NGHỆ THÔNG TIN</a:t>
            </a:r>
            <a:b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</a:br>
            <a: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  <a:t/>
            </a:r>
            <a:br>
              <a:rPr lang="en-US" sz="16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</a:br>
            <a:r>
              <a:rPr lang="en-US" sz="1400" spc="300" dirty="0">
                <a:solidFill>
                  <a:srgbClr val="002060"/>
                </a:solidFill>
                <a:latin typeface="+mj-lt"/>
                <a:cs typeface="Lato" panose="020F0502020204030203" pitchFamily="34" charset="0"/>
              </a:rPr>
              <a:t>KHOA HỆ THỐNG THÔNG TIN</a:t>
            </a:r>
            <a:endParaRPr sz="3200" spc="3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777092" y="2190669"/>
            <a:ext cx="3991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800" dirty="0"/>
              <a:t>BÁO CÁO KHÓA LUẬN</a:t>
            </a:r>
            <a:endParaRPr lang="en-US" sz="2800" dirty="0"/>
          </a:p>
        </p:txBody>
      </p:sp>
      <p:pic>
        <p:nvPicPr>
          <p:cNvPr id="8" name="Picture 2" descr="Image result for logo u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1" y="1200150"/>
            <a:ext cx="863989" cy="86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39462" y="2715712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SỬ DỤNG THUẬT TOÁN KHUYẾN NGHỊ PHÙ HỢP ĐỂ KHAI PHÁ DỮ LIỆU CHO DOANH NGHIỆP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3790949"/>
            <a:ext cx="2212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GVHD: </a:t>
            </a:r>
            <a:r>
              <a:rPr lang="en-US" b="1" i="1" dirty="0" err="1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ThS</a:t>
            </a:r>
            <a:r>
              <a:rPr lang="en-US" b="1" i="1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b="1" i="1" dirty="0" err="1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Thái</a:t>
            </a:r>
            <a:r>
              <a:rPr lang="en-US" b="1" i="1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US" b="1" i="1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Trân</a:t>
            </a:r>
            <a:endParaRPr 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3867150"/>
            <a:ext cx="29225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SVTH: 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Hoa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Nam – 15520511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            Phan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Việt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Anh – 14520033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defRPr/>
            </a:pPr>
            <a:endParaRPr lang="en-US" b="1" i="1" dirty="0">
              <a:solidFill>
                <a:schemeClr val="tx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357" y="80325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APIORI (</a:t>
            </a:r>
            <a:r>
              <a:rPr lang="en-US" sz="1600" b="1" dirty="0" err="1"/>
              <a:t>tt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="" xmlns:a16="http://schemas.microsoft.com/office/drawing/2014/main" id="{C44EBC19-F096-4424-97DC-98051E9E288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63406"/>
            <a:ext cx="4632609" cy="3296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ECAFC90-C2D4-4A2A-B83A-6D806AD00854}"/>
              </a:ext>
            </a:extLst>
          </p:cNvPr>
          <p:cNvSpPr/>
          <p:nvPr/>
        </p:nvSpPr>
        <p:spPr>
          <a:xfrm>
            <a:off x="3249986" y="4346680"/>
            <a:ext cx="2514922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Apriori</a:t>
            </a:r>
            <a:endParaRPr lang="en-US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BD7153B-123C-46F4-BC34-C0F8E3F9E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24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90" y="819150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FPGROWTH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AE1372-F727-4F37-8154-AF56BA1CF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1" name="Content Placeholder 3">
            <a:extLst>
              <a:ext uri="{FF2B5EF4-FFF2-40B4-BE49-F238E27FC236}">
                <a16:creationId xmlns="" xmlns:a16="http://schemas.microsoft.com/office/drawing/2014/main" id="{4401C2BF-7038-4E3A-851E-FCDF185CA2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84333"/>
            <a:ext cx="7664672" cy="2461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FCB071-72E1-4A72-B311-DAF99A851B8E}"/>
              </a:ext>
            </a:extLst>
          </p:cNvPr>
          <p:cNvSpPr txBox="1"/>
          <p:nvPr/>
        </p:nvSpPr>
        <p:spPr>
          <a:xfrm>
            <a:off x="3985275" y="3967996"/>
            <a:ext cx="172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90" y="81915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FPGROWTH (</a:t>
            </a:r>
            <a:r>
              <a:rPr lang="en-US" sz="1600" b="1" dirty="0" err="1"/>
              <a:t>tt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AE1372-F727-4F37-8154-AF56BA1CF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2D28740-B46B-4593-B5F2-742BD2BA36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2043" y="1612808"/>
            <a:ext cx="7319914" cy="27115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9C5693D-6A66-449B-8492-F83ED63ADD01}"/>
              </a:ext>
            </a:extLst>
          </p:cNvPr>
          <p:cNvSpPr/>
          <p:nvPr/>
        </p:nvSpPr>
        <p:spPr>
          <a:xfrm>
            <a:off x="3124200" y="4311289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  <a:ea typeface="Yu Mincho" panose="02020400000000000000" pitchFamily="18" charset="-128"/>
              </a:rPr>
              <a:t>Các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latin typeface="+mj-lt"/>
                <a:ea typeface="Yu Mincho" panose="02020400000000000000" pitchFamily="18" charset="-128"/>
              </a:rPr>
              <a:t>tập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latin typeface="+mj-lt"/>
                <a:ea typeface="Yu Mincho" panose="02020400000000000000" pitchFamily="18" charset="-128"/>
              </a:rPr>
              <a:t>mục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latin typeface="+mj-lt"/>
                <a:ea typeface="Yu Mincho" panose="02020400000000000000" pitchFamily="18" charset="-128"/>
              </a:rPr>
              <a:t>trong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latin typeface="+mj-lt"/>
                <a:ea typeface="Yu Mincho" panose="02020400000000000000" pitchFamily="18" charset="-128"/>
              </a:rPr>
              <a:t>thuật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</a:t>
            </a:r>
            <a:r>
              <a:rPr lang="en-US" dirty="0" err="1">
                <a:latin typeface="+mj-lt"/>
                <a:ea typeface="Yu Mincho" panose="02020400000000000000" pitchFamily="18" charset="-128"/>
              </a:rPr>
              <a:t>toán</a:t>
            </a:r>
            <a:r>
              <a:rPr lang="en-US" dirty="0">
                <a:latin typeface="+mj-lt"/>
                <a:ea typeface="Yu Mincho" panose="02020400000000000000" pitchFamily="18" charset="-128"/>
              </a:rPr>
              <a:t> FP-Growth</a:t>
            </a:r>
            <a:endParaRPr 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CC1E0A3-825B-48D8-98F0-BF39811EB09A}"/>
              </a:ext>
            </a:extLst>
          </p:cNvPr>
          <p:cNvSpPr txBox="1"/>
          <p:nvPr/>
        </p:nvSpPr>
        <p:spPr>
          <a:xfrm>
            <a:off x="912043" y="1243476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≥ 0.6 (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sup. ≥ 3).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90" y="819150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FPGROWTH (</a:t>
            </a:r>
            <a:r>
              <a:rPr lang="en-US" sz="1600" b="1" dirty="0" err="1"/>
              <a:t>tt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AE1372-F727-4F37-8154-AF56BA1CF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CC1E0A3-825B-48D8-98F0-BF39811EB09A}"/>
              </a:ext>
            </a:extLst>
          </p:cNvPr>
          <p:cNvSpPr txBox="1"/>
          <p:nvPr/>
        </p:nvSpPr>
        <p:spPr>
          <a:xfrm>
            <a:off x="719481" y="1194086"/>
            <a:ext cx="82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1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DF61D4C-6773-4692-9B53-FCACF5A66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565248"/>
            <a:ext cx="8253739" cy="2662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DC4D763-7A8E-4A64-ABB8-1CB3B0B5B944}"/>
              </a:ext>
            </a:extLst>
          </p:cNvPr>
          <p:cNvSpPr txBox="1"/>
          <p:nvPr/>
        </p:nvSpPr>
        <p:spPr>
          <a:xfrm>
            <a:off x="3270061" y="4297724"/>
            <a:ext cx="297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1 FP-Growth</a:t>
            </a:r>
          </a:p>
        </p:txBody>
      </p:sp>
    </p:spTree>
    <p:extLst>
      <p:ext uri="{BB962C8B-B14F-4D97-AF65-F5344CB8AC3E}">
        <p14:creationId xmlns:p14="http://schemas.microsoft.com/office/powerpoint/2010/main" val="38381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90" y="819150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FPGROWTH (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quả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AE1372-F727-4F37-8154-AF56BA1CF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CC1E0A3-825B-48D8-98F0-BF39811EB09A}"/>
              </a:ext>
            </a:extLst>
          </p:cNvPr>
          <p:cNvSpPr txBox="1"/>
          <p:nvPr/>
        </p:nvSpPr>
        <p:spPr>
          <a:xfrm>
            <a:off x="719481" y="1194086"/>
            <a:ext cx="825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Items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FP-Tree: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62E2864-ADBC-447C-8AE3-FC45CCEC34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3862" y="1727970"/>
            <a:ext cx="2733938" cy="2517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E2006A4-99E5-4684-A2E7-A428851CCD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4891" y="1938831"/>
            <a:ext cx="5796065" cy="2065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C69B383-E895-4476-BA3B-C109EC24D559}"/>
              </a:ext>
            </a:extLst>
          </p:cNvPr>
          <p:cNvSpPr txBox="1"/>
          <p:nvPr/>
        </p:nvSpPr>
        <p:spPr>
          <a:xfrm>
            <a:off x="4038600" y="4250819"/>
            <a:ext cx="521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FP-Tree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items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90" y="819150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FPGROWTH (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quả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AE1372-F727-4F37-8154-AF56BA1CF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CC1E0A3-825B-48D8-98F0-BF39811EB09A}"/>
              </a:ext>
            </a:extLst>
          </p:cNvPr>
          <p:cNvSpPr txBox="1"/>
          <p:nvPr/>
        </p:nvSpPr>
        <p:spPr>
          <a:xfrm>
            <a:off x="719481" y="1194086"/>
            <a:ext cx="8253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,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item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1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p, m, b, a, c, 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≥ sup. = 3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F3BD37F-732D-4E6A-8143-619E61BF4C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1" y="1854245"/>
            <a:ext cx="6629400" cy="25018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EA13952-DAA8-4AA0-9AC6-571B40D46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" y="1860595"/>
            <a:ext cx="2133600" cy="23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3124200" y="285750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PHÂN CỤM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600" y="878473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KMEAN</a:t>
            </a:r>
          </a:p>
        </p:txBody>
      </p:sp>
      <p:sp>
        <p:nvSpPr>
          <p:cNvPr id="3" name="AutoShape 2" descr="Image result for kmean algorit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kmean algorith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kmean algorith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kmean algorith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276350"/>
            <a:ext cx="3570164" cy="341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kmean algorith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33550"/>
            <a:ext cx="3657600" cy="292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DAA068-52AB-49C8-98CD-A9ED5A6CF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833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3124200" y="285750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DỰ ĐOÁN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308" y="878473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k-NN (nearest neighbors approach)</a:t>
            </a:r>
            <a:endParaRPr lang="en-US" sz="1600" b="1" dirty="0"/>
          </a:p>
        </p:txBody>
      </p:sp>
      <p:sp>
        <p:nvSpPr>
          <p:cNvPr id="3" name="AutoShape 2" descr="Image result for kmean algorit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kmean algorith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kmean algorith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kmean algorith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34084D-F6D9-4CF8-B763-EA3DC2E2E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CD17618-9DF6-4D62-BF69-8B25EDCD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30" y="1454991"/>
            <a:ext cx="6259739" cy="305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3A1C5E7-D5C3-4A09-A89F-144BC64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40" y="2495550"/>
            <a:ext cx="2264010" cy="127288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245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3124200" y="285750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DỰ ĐOÁN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375" y="819150"/>
            <a:ext cx="8537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NMF (A collaborative filtering algorithm based on Non-negative Matrix Factorization)</a:t>
            </a:r>
          </a:p>
          <a:p>
            <a:pPr algn="ctr"/>
            <a:endParaRPr lang="en-US" sz="1600" b="1" dirty="0"/>
          </a:p>
        </p:txBody>
      </p:sp>
      <p:sp>
        <p:nvSpPr>
          <p:cNvPr id="3" name="AutoShape 2" descr="Image result for kmean algorit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kmean algorith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kmean algorith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kmean algorith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CC6107-1F81-4437-8AF1-D48FACE81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A7BA9F0-D460-487B-B77B-3BBB746A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25" y="1403925"/>
            <a:ext cx="6843273" cy="1701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68CDC59-1C8A-4F8B-ACA7-A6956FA00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309" y="3350244"/>
            <a:ext cx="3502081" cy="9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3124200" y="285750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DỰ ĐOÁN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810608"/>
            <a:ext cx="676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SlopeOne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(A simple yet accurate collaborative filtering algorithm.)</a:t>
            </a:r>
            <a:endParaRPr lang="vi-VN" sz="16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b="1" dirty="0"/>
          </a:p>
        </p:txBody>
      </p:sp>
      <p:sp>
        <p:nvSpPr>
          <p:cNvPr id="3" name="AutoShape 2" descr="Image result for kmean algorith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kmean algorith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kmean algorith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kmean algorith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0D7953-06EC-4B87-BFB4-A94DEDB87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DDAA11-781C-4419-B3C3-75E3779C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7" y="1589332"/>
            <a:ext cx="6093867" cy="13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767580F-4E77-4186-936F-7A225084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13" y="3049710"/>
            <a:ext cx="518719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+mj-lt"/>
              </a:rPr>
              <a:t>NỘI DUNG CHÍNH</a:t>
            </a:r>
            <a:endParaRPr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1066800" y="1352550"/>
            <a:ext cx="2392500" cy="337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65617D"/>
                </a:solidFill>
                <a:latin typeface="Lato" panose="020F0502020204030203" pitchFamily="34" charset="0"/>
                <a:cs typeface="Lato" panose="020F0502020204030203" pitchFamily="34" charset="0"/>
              </a:rPr>
              <a:t>TỔNG QUAN ĐỀ TÀI</a:t>
            </a:r>
            <a:endParaRPr sz="2000" dirty="0">
              <a:solidFill>
                <a:srgbClr val="65617D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2">
                    <a:lumMod val="50000"/>
                  </a:schemeClr>
                </a:solidFill>
              </a:rPr>
              <a:t>2</a:t>
            </a:fld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Google Shape;72;p15"/>
          <p:cNvSpPr txBox="1">
            <a:spLocks noGrp="1"/>
          </p:cNvSpPr>
          <p:nvPr>
            <p:ph type="body" idx="1"/>
          </p:nvPr>
        </p:nvSpPr>
        <p:spPr>
          <a:xfrm>
            <a:off x="1066800" y="2082325"/>
            <a:ext cx="3048000" cy="337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65617D"/>
                </a:solidFill>
                <a:latin typeface="Lato" panose="020F0502020204030203" pitchFamily="34" charset="0"/>
                <a:cs typeface="Lato" panose="020F0502020204030203" pitchFamily="34" charset="0"/>
              </a:rPr>
              <a:t>PHƯƠNG PHÁP THỰC HIỆN</a:t>
            </a:r>
            <a:endParaRPr sz="2000" dirty="0">
              <a:solidFill>
                <a:srgbClr val="65617D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72;p15"/>
          <p:cNvSpPr txBox="1">
            <a:spLocks noGrp="1"/>
          </p:cNvSpPr>
          <p:nvPr>
            <p:ph type="body" idx="1"/>
          </p:nvPr>
        </p:nvSpPr>
        <p:spPr>
          <a:xfrm>
            <a:off x="1066800" y="2724150"/>
            <a:ext cx="2392500" cy="337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65617D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THỰC NGHIỆM</a:t>
            </a:r>
            <a:endParaRPr sz="2000" dirty="0">
              <a:solidFill>
                <a:srgbClr val="65617D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Google Shape;72;p15"/>
          <p:cNvSpPr txBox="1">
            <a:spLocks noGrp="1"/>
          </p:cNvSpPr>
          <p:nvPr>
            <p:ph type="body" idx="1"/>
          </p:nvPr>
        </p:nvSpPr>
        <p:spPr>
          <a:xfrm>
            <a:off x="990600" y="3409950"/>
            <a:ext cx="4038600" cy="5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65617D"/>
                </a:solidFill>
                <a:latin typeface="Lato" panose="020F0502020204030203" pitchFamily="34" charset="0"/>
                <a:cs typeface="Lato" panose="020F0502020204030203" pitchFamily="34" charset="0"/>
              </a:rPr>
              <a:t>KẾT LUẬN VÀ HƯỚNG PHÁT TRIỂN</a:t>
            </a:r>
            <a:endParaRPr sz="2000" dirty="0">
              <a:solidFill>
                <a:srgbClr val="65617D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41131" y="1409700"/>
            <a:ext cx="304800" cy="304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641131" y="2114550"/>
            <a:ext cx="304800" cy="304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641131" y="2800350"/>
            <a:ext cx="304800" cy="304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641131" y="3486150"/>
            <a:ext cx="304800" cy="3048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4294967295"/>
          </p:nvPr>
        </p:nvSpPr>
        <p:spPr>
          <a:xfrm>
            <a:off x="468924" y="742950"/>
            <a:ext cx="3101975" cy="857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THỰC NGHIỆM</a:t>
            </a:r>
            <a:endParaRPr sz="48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4294967295"/>
          </p:nvPr>
        </p:nvSpPr>
        <p:spPr>
          <a:xfrm>
            <a:off x="304800" y="1657350"/>
            <a:ext cx="2895600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400" u="sng" dirty="0" err="1"/>
              <a:t>Thông</a:t>
            </a:r>
            <a:r>
              <a:rPr lang="en-US" sz="1400" u="sng" dirty="0"/>
              <a:t> tin </a:t>
            </a:r>
            <a:r>
              <a:rPr lang="en-US" sz="1400" u="sng" dirty="0" err="1"/>
              <a:t>dự</a:t>
            </a:r>
            <a:r>
              <a:rPr lang="en-US" sz="1400" u="sng" dirty="0"/>
              <a:t> </a:t>
            </a:r>
            <a:r>
              <a:rPr lang="en-US" sz="1400" u="sng" dirty="0" err="1"/>
              <a:t>liệu</a:t>
            </a:r>
            <a:r>
              <a:rPr lang="en-US" sz="1400" u="sng" dirty="0"/>
              <a:t>:</a:t>
            </a:r>
            <a:r>
              <a:rPr lang="en-US" sz="1400" dirty="0"/>
              <a:t> </a:t>
            </a:r>
            <a:r>
              <a:rPr lang="en-US" sz="1400" dirty="0" err="1"/>
              <a:t>Tập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7729 </a:t>
            </a:r>
            <a:r>
              <a:rPr lang="en-US" sz="1400" dirty="0" err="1"/>
              <a:t>dòng</a:t>
            </a:r>
            <a:r>
              <a:rPr lang="en-US" sz="1400" dirty="0"/>
              <a:t>, 13 </a:t>
            </a:r>
            <a:r>
              <a:rPr lang="en-US" sz="1400" dirty="0" err="1"/>
              <a:t>cột</a:t>
            </a:r>
            <a:r>
              <a:rPr lang="en-US" sz="1400" dirty="0"/>
              <a:t>,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appstore</a:t>
            </a:r>
            <a:r>
              <a:rPr lang="en-US" sz="1400" dirty="0"/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95350"/>
            <a:ext cx="6062605" cy="378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30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81000" y="329778"/>
            <a:ext cx="312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vi-VN" b="1" dirty="0">
                <a:solidFill>
                  <a:schemeClr val="accent1"/>
                </a:solidFill>
              </a:rPr>
              <a:t>Kết quả </a:t>
            </a:r>
            <a:r>
              <a:rPr lang="en-US" b="1" dirty="0" err="1">
                <a:solidFill>
                  <a:schemeClr val="accent1"/>
                </a:solidFill>
              </a:rPr>
              <a:t>khi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tự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động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tìm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ra</a:t>
            </a:r>
            <a:r>
              <a:rPr lang="en-US" b="1" dirty="0">
                <a:solidFill>
                  <a:schemeClr val="accent1"/>
                </a:solidFill>
              </a:rPr>
              <a:t> min support </a:t>
            </a:r>
            <a:r>
              <a:rPr lang="en-US" b="1" dirty="0" err="1">
                <a:solidFill>
                  <a:schemeClr val="accent1"/>
                </a:solidFill>
              </a:rPr>
              <a:t>và</a:t>
            </a:r>
            <a:r>
              <a:rPr lang="en-US" b="1" dirty="0">
                <a:solidFill>
                  <a:schemeClr val="accent1"/>
                </a:solidFill>
              </a:rPr>
              <a:t> min confident </a:t>
            </a:r>
            <a:r>
              <a:rPr lang="en-US" b="1" dirty="0" err="1">
                <a:solidFill>
                  <a:schemeClr val="accent1"/>
                </a:solidFill>
              </a:rPr>
              <a:t>của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thuật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toán</a:t>
            </a:r>
            <a:r>
              <a:rPr lang="en-US" b="1" dirty="0">
                <a:solidFill>
                  <a:schemeClr val="accent1"/>
                </a:solidFill>
              </a:rPr>
              <a:t> association rule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59436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0070C0"/>
                </a:solidFill>
                <a:latin typeface="+mj-lt"/>
              </a:rPr>
              <a:t>THỰC NGHIỆM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47" b="5089"/>
          <a:stretch/>
        </p:blipFill>
        <p:spPr bwMode="auto">
          <a:xfrm>
            <a:off x="422414" y="1352550"/>
            <a:ext cx="3410930" cy="164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62400" y="209551"/>
            <a:ext cx="5181600" cy="4571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1514"/>
            <a:ext cx="3524019" cy="284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7" y="3257550"/>
            <a:ext cx="1624584" cy="50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51" y="3270832"/>
            <a:ext cx="263366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41" y="4248150"/>
            <a:ext cx="3143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33" y="4305300"/>
            <a:ext cx="390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67200"/>
            <a:ext cx="43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4248150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248150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41557"/>
            <a:ext cx="272469" cy="31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39594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4582" y="398440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1574" y="396999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89762" y="39733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4600" y="394335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0774" y="394335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7174" y="44767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29200" y="447675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7986" y="447675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85186" y="447675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0800" y="447675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47186" y="447675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372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28600" y="209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3"/>
            <a:r>
              <a:rPr lang="en-US" b="1" dirty="0" err="1">
                <a:solidFill>
                  <a:schemeClr val="accent1"/>
                </a:solidFill>
              </a:rPr>
              <a:t>Chạy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thuật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toán</a:t>
            </a:r>
            <a:r>
              <a:rPr lang="en-US" b="1" dirty="0">
                <a:solidFill>
                  <a:schemeClr val="accent1"/>
                </a:solidFill>
              </a:rPr>
              <a:t> association rule</a:t>
            </a:r>
            <a:endParaRPr lang="en-US" b="1" i="1" dirty="0">
              <a:solidFill>
                <a:schemeClr val="accent1"/>
              </a:solidFill>
            </a:endParaRPr>
          </a:p>
          <a:p>
            <a:pPr lvl="3"/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5943600" y="4663612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0070C0"/>
                </a:solidFill>
                <a:latin typeface="+mj-lt"/>
              </a:rPr>
              <a:t>THỰC NGHIỆM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6" y="1581150"/>
            <a:ext cx="209384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Apiori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9.77s</a:t>
            </a:r>
            <a:endParaRPr lang="en-US" b="1" dirty="0"/>
          </a:p>
          <a:p>
            <a:pPr lvl="0"/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25</a:t>
            </a:r>
            <a:endParaRPr lang="en-US" b="1" dirty="0"/>
          </a:p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Fpgrowth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9.9s</a:t>
            </a:r>
            <a:endParaRPr lang="en-US" b="1" dirty="0"/>
          </a:p>
          <a:p>
            <a:pPr lvl="0"/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24</a:t>
            </a:r>
            <a:endParaRPr lang="en-US" b="1" dirty="0"/>
          </a:p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45" y="732770"/>
            <a:ext cx="6315109" cy="365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7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81000" y="58989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vi-VN" b="1" dirty="0">
                <a:solidFill>
                  <a:schemeClr val="accent1"/>
                </a:solidFill>
              </a:rPr>
              <a:t>Kết quả </a:t>
            </a:r>
            <a:r>
              <a:rPr lang="en-US" b="1" dirty="0" err="1">
                <a:solidFill>
                  <a:schemeClr val="accent1"/>
                </a:solidFill>
              </a:rPr>
              <a:t>khi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chạy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thuật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toán</a:t>
            </a:r>
            <a:r>
              <a:rPr lang="en-US" b="1" dirty="0">
                <a:solidFill>
                  <a:schemeClr val="accent1"/>
                </a:solidFill>
              </a:rPr>
              <a:t> clustering </a:t>
            </a:r>
            <a:r>
              <a:rPr lang="en-US" b="1" dirty="0" err="1">
                <a:solidFill>
                  <a:schemeClr val="accent1"/>
                </a:solidFill>
              </a:rPr>
              <a:t>với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số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cụm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là</a:t>
            </a:r>
            <a:r>
              <a:rPr lang="en-US" b="1" dirty="0">
                <a:solidFill>
                  <a:schemeClr val="accent1"/>
                </a:solidFill>
              </a:rPr>
              <a:t> 3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59436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0070C0"/>
                </a:solidFill>
                <a:latin typeface="+mj-lt"/>
              </a:rPr>
              <a:t>THỰC NGHIỆM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897670"/>
            <a:ext cx="3514725" cy="23717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34326" y="2952750"/>
            <a:ext cx="499967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28600" y="209550"/>
            <a:ext cx="5715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en-US" b="1" dirty="0" err="1">
                <a:solidFill>
                  <a:schemeClr val="accent1"/>
                </a:solidFill>
              </a:rPr>
              <a:t>Kết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quả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chạy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thuật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toán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predit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khi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dự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đoán</a:t>
            </a:r>
            <a:r>
              <a:rPr lang="en-US" b="1" dirty="0">
                <a:solidFill>
                  <a:schemeClr val="accent1"/>
                </a:solidFill>
              </a:rPr>
              <a:t> user = 1 </a:t>
            </a:r>
            <a:r>
              <a:rPr lang="en-US" b="1" dirty="0" err="1">
                <a:solidFill>
                  <a:schemeClr val="accent1"/>
                </a:solidFill>
              </a:rPr>
              <a:t>và</a:t>
            </a:r>
            <a:r>
              <a:rPr lang="en-US" b="1" dirty="0">
                <a:solidFill>
                  <a:schemeClr val="accent1"/>
                </a:solidFill>
              </a:rPr>
              <a:t> item = 1;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0198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0070C0"/>
                </a:solidFill>
                <a:latin typeface="+mj-lt"/>
              </a:rPr>
              <a:t>THỰC NGHIỆM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19150"/>
            <a:ext cx="19159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knn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: 4.19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4.09</a:t>
            </a:r>
            <a:endParaRPr lang="en-US" b="1" dirty="0"/>
          </a:p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nmf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: 4.53s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28s</a:t>
            </a:r>
            <a:endParaRPr lang="en-US" b="1" dirty="0"/>
          </a:p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slopeone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: 4.17s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29s</a:t>
            </a:r>
            <a:endParaRPr lang="en-US" b="1" dirty="0"/>
          </a:p>
          <a:p>
            <a:r>
              <a:rPr lang="en-US" u="sng" dirty="0" err="1"/>
              <a:t>Giá</a:t>
            </a:r>
            <a:r>
              <a:rPr lang="en-US" u="sng" dirty="0"/>
              <a:t> </a:t>
            </a:r>
            <a:r>
              <a:rPr lang="en-US" u="sng" dirty="0" err="1"/>
              <a:t>trị</a:t>
            </a:r>
            <a:r>
              <a:rPr lang="en-US" u="sng" dirty="0"/>
              <a:t> </a:t>
            </a:r>
            <a:r>
              <a:rPr lang="en-US" u="sng" dirty="0" err="1"/>
              <a:t>thực</a:t>
            </a:r>
            <a:r>
              <a:rPr lang="en-US" u="sng" dirty="0"/>
              <a:t> </a:t>
            </a:r>
            <a:r>
              <a:rPr lang="en-US" u="sng" dirty="0" err="1"/>
              <a:t>tế</a:t>
            </a:r>
            <a:r>
              <a:rPr lang="en-US" u="sng" dirty="0"/>
              <a:t>: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26864" r="14345"/>
          <a:stretch/>
        </p:blipFill>
        <p:spPr>
          <a:xfrm>
            <a:off x="4038600" y="539359"/>
            <a:ext cx="4779314" cy="299360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" y="3409950"/>
            <a:ext cx="38195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28600" y="209550"/>
            <a:ext cx="571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knn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user </a:t>
            </a:r>
            <a:r>
              <a:rPr lang="en-US" b="1" dirty="0" err="1"/>
              <a:t>từ</a:t>
            </a:r>
            <a:r>
              <a:rPr lang="en-US" b="1" dirty="0"/>
              <a:t> 1 </a:t>
            </a:r>
            <a:r>
              <a:rPr lang="en-US" b="1" dirty="0" err="1"/>
              <a:t>đến</a:t>
            </a:r>
            <a:r>
              <a:rPr lang="en-US" b="1" dirty="0"/>
              <a:t> 3 </a:t>
            </a:r>
            <a:r>
              <a:rPr lang="en-US" b="1" dirty="0" err="1"/>
              <a:t>và</a:t>
            </a:r>
            <a:r>
              <a:rPr lang="en-US" b="1" dirty="0"/>
              <a:t> item </a:t>
            </a:r>
            <a:r>
              <a:rPr lang="en-US" b="1" dirty="0" err="1"/>
              <a:t>từ</a:t>
            </a:r>
            <a:r>
              <a:rPr lang="en-US" b="1" dirty="0"/>
              <a:t> 1 </a:t>
            </a:r>
            <a:r>
              <a:rPr lang="en-US" b="1" dirty="0" err="1"/>
              <a:t>đến</a:t>
            </a:r>
            <a:r>
              <a:rPr lang="en-US" b="1" dirty="0"/>
              <a:t> 3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rgbClr val="0070C0"/>
                </a:solidFill>
                <a:latin typeface="+mj-lt"/>
              </a:rPr>
              <a:t>THỰC NGHIỆM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1" y="819150"/>
            <a:ext cx="4267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knn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3.2</a:t>
            </a:r>
            <a:endParaRPr lang="en-US" b="1" dirty="0"/>
          </a:p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nmf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37.6s</a:t>
            </a:r>
            <a:endParaRPr lang="en-US" b="1" dirty="0"/>
          </a:p>
          <a:p>
            <a:r>
              <a:rPr lang="en-US" u="sng" dirty="0" err="1"/>
              <a:t>Thuật</a:t>
            </a:r>
            <a:r>
              <a:rPr lang="en-US" u="sng" dirty="0"/>
              <a:t> </a:t>
            </a:r>
            <a:r>
              <a:rPr lang="en-US" u="sng" dirty="0" err="1"/>
              <a:t>toán</a:t>
            </a:r>
            <a:r>
              <a:rPr lang="en-US" u="sng" dirty="0"/>
              <a:t> </a:t>
            </a:r>
            <a:r>
              <a:rPr lang="en-US" u="sng" dirty="0" err="1"/>
              <a:t>slopeone</a:t>
            </a:r>
            <a:r>
              <a:rPr lang="en-US" u="sng" dirty="0"/>
              <a:t>:</a:t>
            </a:r>
            <a:endParaRPr lang="en-US" b="1" dirty="0"/>
          </a:p>
          <a:p>
            <a:pPr lvl="0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28s</a:t>
            </a:r>
            <a:endParaRPr lang="en-US" b="1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200" y="666750"/>
            <a:ext cx="3068085" cy="37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466" y="17736"/>
            <a:ext cx="739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KẾT LUẬT VÀ HƯỚNG PHÁT TRIỂN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360162" y="895351"/>
            <a:ext cx="6104307" cy="1799999"/>
            <a:chOff x="1278924" y="1330843"/>
            <a:chExt cx="6104307" cy="1799999"/>
          </a:xfrm>
        </p:grpSpPr>
        <p:sp>
          <p:nvSpPr>
            <p:cNvPr id="159" name="Google Shape;159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16200000">
              <a:off x="2325693" y="284074"/>
              <a:ext cx="670500" cy="276403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390423" y="1407042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916016" y="1475990"/>
              <a:ext cx="1888457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Ư</a:t>
              </a:r>
              <a:r>
                <a:rPr lang="en" sz="32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u điểm</a:t>
              </a:r>
              <a:endParaRPr sz="3200" b="1" dirty="0">
                <a:solidFill>
                  <a:schemeClr val="accent1">
                    <a:lumMod val="50000"/>
                  </a:schemeClr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2" name="Google Shape;106;p20"/>
          <p:cNvSpPr txBox="1">
            <a:spLocks/>
          </p:cNvSpPr>
          <p:nvPr/>
        </p:nvSpPr>
        <p:spPr>
          <a:xfrm>
            <a:off x="612140" y="1722185"/>
            <a:ext cx="563626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lvl="0"/>
            <a:r>
              <a:rPr lang="en-US" sz="1400" dirty="0" err="1"/>
              <a:t>Giao</a:t>
            </a:r>
            <a:r>
              <a:rPr lang="en-US" sz="1400" dirty="0"/>
              <a:t> </a:t>
            </a:r>
            <a:r>
              <a:rPr lang="en-US" sz="1400" dirty="0" err="1"/>
              <a:t>diện</a:t>
            </a:r>
            <a:r>
              <a:rPr lang="en-US" sz="1400" dirty="0"/>
              <a:t> </a:t>
            </a:r>
            <a:r>
              <a:rPr lang="en-US" sz="1400" dirty="0" err="1"/>
              <a:t>thân</a:t>
            </a:r>
            <a:r>
              <a:rPr lang="en-US" sz="1400" dirty="0"/>
              <a:t> </a:t>
            </a:r>
            <a:r>
              <a:rPr lang="en-US" sz="1400" dirty="0" err="1"/>
              <a:t>thiện</a:t>
            </a:r>
            <a:r>
              <a:rPr lang="en-US" sz="1400" dirty="0"/>
              <a:t>,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biểu</a:t>
            </a:r>
            <a:r>
              <a:rPr lang="en-US" sz="1400" dirty="0"/>
              <a:t> </a:t>
            </a:r>
            <a:r>
              <a:rPr lang="en-US" sz="1400" dirty="0" err="1"/>
              <a:t>đồ</a:t>
            </a:r>
            <a:r>
              <a:rPr lang="en-US" sz="1400" dirty="0"/>
              <a:t> minh </a:t>
            </a:r>
            <a:r>
              <a:rPr lang="en-US" sz="1400" dirty="0" err="1"/>
              <a:t>họa</a:t>
            </a:r>
            <a:r>
              <a:rPr lang="en-US" sz="1400" dirty="0"/>
              <a:t> </a:t>
            </a:r>
            <a:r>
              <a:rPr lang="en-US" sz="1400" dirty="0" err="1"/>
              <a:t>rõ</a:t>
            </a:r>
            <a:r>
              <a:rPr lang="en-US" sz="1400" dirty="0"/>
              <a:t> </a:t>
            </a:r>
            <a:r>
              <a:rPr lang="en-US" sz="1400" dirty="0" err="1"/>
              <a:t>ràng</a:t>
            </a:r>
            <a:r>
              <a:rPr lang="en-US" sz="1400" dirty="0"/>
              <a:t> </a:t>
            </a:r>
          </a:p>
          <a:p>
            <a:pPr lvl="0"/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hóa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endParaRPr lang="en-US" sz="1400" dirty="0"/>
          </a:p>
          <a:p>
            <a:pPr lvl="0"/>
            <a:r>
              <a:rPr lang="en-US" sz="1400" dirty="0" err="1"/>
              <a:t>Chạy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nhanh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ổn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.</a:t>
            </a:r>
          </a:p>
          <a:p>
            <a:pPr lvl="0"/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bảo</a:t>
            </a:r>
            <a:r>
              <a:rPr lang="en-US" sz="1400" dirty="0"/>
              <a:t> </a:t>
            </a:r>
            <a:r>
              <a:rPr lang="en-US" sz="1400" dirty="0" err="1"/>
              <a:t>mật</a:t>
            </a:r>
            <a:r>
              <a:rPr lang="en-US" sz="1400" dirty="0"/>
              <a:t>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tốt</a:t>
            </a:r>
            <a:r>
              <a:rPr lang="en-US" sz="1400" dirty="0"/>
              <a:t> </a:t>
            </a:r>
          </a:p>
          <a:p>
            <a:pPr lvl="0"/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, </a:t>
            </a:r>
            <a:r>
              <a:rPr lang="en-US" sz="1400" dirty="0" err="1"/>
              <a:t>giúp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tùy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so </a:t>
            </a:r>
            <a:r>
              <a:rPr lang="en-US" sz="1400" dirty="0" err="1"/>
              <a:t>sánh</a:t>
            </a:r>
            <a:r>
              <a:rPr lang="en-US" sz="1400" dirty="0"/>
              <a:t>.</a:t>
            </a:r>
          </a:p>
          <a:p>
            <a:pPr marL="0" indent="0">
              <a:buFont typeface="Muli Light"/>
              <a:buNone/>
            </a:pPr>
            <a:endParaRPr lang="vi-VN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7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466" y="17736"/>
            <a:ext cx="739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KẾT LUẬT VÀ HƯỚNG PHÁT TRIỂN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360163" y="895351"/>
            <a:ext cx="6104306" cy="1799999"/>
            <a:chOff x="1278925" y="1330843"/>
            <a:chExt cx="6104306" cy="1799999"/>
          </a:xfrm>
        </p:grpSpPr>
        <p:sp>
          <p:nvSpPr>
            <p:cNvPr id="159" name="Google Shape;159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16200000">
              <a:off x="2668595" y="-58827"/>
              <a:ext cx="670500" cy="344983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390423" y="1407042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916016" y="1475990"/>
              <a:ext cx="2812746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Khuyết</a:t>
              </a:r>
              <a:r>
                <a:rPr lang="en" sz="32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 điểm</a:t>
              </a:r>
              <a:endParaRPr sz="3200" b="1" dirty="0">
                <a:solidFill>
                  <a:schemeClr val="accent1">
                    <a:lumMod val="50000"/>
                  </a:schemeClr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2" name="Google Shape;106;p20"/>
          <p:cNvSpPr txBox="1">
            <a:spLocks/>
          </p:cNvSpPr>
          <p:nvPr/>
        </p:nvSpPr>
        <p:spPr>
          <a:xfrm>
            <a:off x="612140" y="1722185"/>
            <a:ext cx="563626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lvl="0"/>
            <a:r>
              <a:rPr lang="en-US" sz="1400" dirty="0" err="1"/>
              <a:t>Đối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: </a:t>
            </a: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hơi</a:t>
            </a:r>
            <a:r>
              <a:rPr lang="en-US" sz="1400" dirty="0"/>
              <a:t> </a:t>
            </a:r>
            <a:r>
              <a:rPr lang="en-US" sz="1400" dirty="0" err="1"/>
              <a:t>khó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cận</a:t>
            </a:r>
            <a:r>
              <a:rPr lang="en-US" sz="1400" dirty="0"/>
              <a:t> </a:t>
            </a:r>
            <a:r>
              <a:rPr lang="en-US" sz="1400" dirty="0" err="1"/>
              <a:t>vì</a:t>
            </a:r>
            <a:r>
              <a:rPr lang="en-US" sz="1400" dirty="0"/>
              <a:t> </a:t>
            </a:r>
            <a:r>
              <a:rPr lang="en-US" sz="1400" dirty="0" err="1"/>
              <a:t>mang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chuyên</a:t>
            </a:r>
            <a:r>
              <a:rPr lang="en-US" sz="1400" dirty="0"/>
              <a:t> </a:t>
            </a:r>
            <a:r>
              <a:rPr lang="en-US" sz="1400" dirty="0" err="1"/>
              <a:t>môn</a:t>
            </a:r>
            <a:r>
              <a:rPr lang="en-US" sz="1400" dirty="0"/>
              <a:t> </a:t>
            </a:r>
            <a:r>
              <a:rPr lang="en-US" sz="1400" dirty="0" err="1"/>
              <a:t>cao</a:t>
            </a:r>
            <a:r>
              <a:rPr lang="en-US" sz="1400" dirty="0"/>
              <a:t>.</a:t>
            </a:r>
          </a:p>
          <a:p>
            <a:pPr lvl="0"/>
            <a:r>
              <a:rPr lang="en-US" sz="1400" dirty="0" err="1"/>
              <a:t>Chưa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loại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khác</a:t>
            </a:r>
            <a:r>
              <a:rPr lang="en-US" sz="1400" dirty="0"/>
              <a:t> </a:t>
            </a:r>
            <a:r>
              <a:rPr lang="en-US" sz="1400" dirty="0" err="1"/>
              <a:t>ngoài</a:t>
            </a:r>
            <a:r>
              <a:rPr lang="en-US" sz="1400" dirty="0"/>
              <a:t> file csv.</a:t>
            </a:r>
          </a:p>
          <a:p>
            <a:pPr lvl="0"/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khó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rõ</a:t>
            </a:r>
            <a:r>
              <a:rPr lang="en-US" sz="1400" dirty="0"/>
              <a:t> </a:t>
            </a:r>
            <a:r>
              <a:rPr lang="en-US" sz="1400" dirty="0" err="1"/>
              <a:t>nên</a:t>
            </a:r>
            <a:r>
              <a:rPr lang="en-US" sz="1400" dirty="0"/>
              <a:t> </a:t>
            </a:r>
            <a:r>
              <a:rPr lang="en-US" sz="1400" dirty="0" err="1"/>
              <a:t>đưa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đưa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mong</a:t>
            </a:r>
            <a:r>
              <a:rPr lang="en-US" sz="1400" dirty="0"/>
              <a:t> </a:t>
            </a:r>
            <a:r>
              <a:rPr lang="en-US" sz="1400" dirty="0" err="1"/>
              <a:t>muốn</a:t>
            </a:r>
            <a:r>
              <a:rPr lang="en-US" sz="1400" dirty="0"/>
              <a:t>.</a:t>
            </a:r>
          </a:p>
          <a:p>
            <a:pPr marL="0" indent="0">
              <a:buFont typeface="Muli Light"/>
              <a:buNone/>
            </a:pPr>
            <a:endParaRPr lang="vi-VN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466" y="17736"/>
            <a:ext cx="739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KẾT LUẬT VÀ HƯỚNG PHÁT TRIỂN</a:t>
            </a:r>
            <a:endParaRPr sz="32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360164" y="895351"/>
            <a:ext cx="6104305" cy="1799999"/>
            <a:chOff x="1278926" y="1330843"/>
            <a:chExt cx="6104305" cy="1799999"/>
          </a:xfrm>
        </p:grpSpPr>
        <p:sp>
          <p:nvSpPr>
            <p:cNvPr id="159" name="Google Shape;159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Donec risus dolor porta venenatis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Pharetra luctus felis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8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Proin vel tellus in felis volutpat </a:t>
              </a:r>
              <a:endParaRPr sz="8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rot="16200000">
              <a:off x="3011495" y="-401726"/>
              <a:ext cx="670500" cy="413563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390423" y="1407042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916016" y="1475990"/>
              <a:ext cx="3498546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 err="1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Hướng</a:t>
              </a:r>
              <a:r>
                <a:rPr lang="en-US" sz="32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r>
                <a:rPr lang="en-US" sz="3200" b="1" dirty="0" err="1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phát</a:t>
              </a:r>
              <a:r>
                <a:rPr lang="en-US" sz="3200" b="1" dirty="0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 </a:t>
              </a:r>
              <a:r>
                <a:rPr lang="en-US" sz="3200" b="1" dirty="0" err="1">
                  <a:solidFill>
                    <a:schemeClr val="accent1">
                      <a:lumMod val="50000"/>
                    </a:schemeClr>
                  </a:solidFill>
                  <a:latin typeface="Muli Light"/>
                  <a:ea typeface="Muli Light"/>
                  <a:cs typeface="Muli Light"/>
                  <a:sym typeface="Muli Light"/>
                </a:rPr>
                <a:t>triển</a:t>
              </a:r>
              <a:endParaRPr sz="3200" b="1" dirty="0">
                <a:solidFill>
                  <a:schemeClr val="accent1">
                    <a:lumMod val="50000"/>
                  </a:schemeClr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2" name="Google Shape;106;p20"/>
          <p:cNvSpPr txBox="1">
            <a:spLocks/>
          </p:cNvSpPr>
          <p:nvPr/>
        </p:nvSpPr>
        <p:spPr>
          <a:xfrm>
            <a:off x="612140" y="1722185"/>
            <a:ext cx="563626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lvl="0"/>
            <a:r>
              <a:rPr lang="en-US" sz="1400" dirty="0" err="1"/>
              <a:t>Nghiên</a:t>
            </a:r>
            <a:r>
              <a:rPr lang="en-US" sz="1400" dirty="0"/>
              <a:t> </a:t>
            </a:r>
            <a:r>
              <a:rPr lang="en-US" sz="1400" dirty="0" err="1"/>
              <a:t>cứu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khuyến</a:t>
            </a:r>
            <a:r>
              <a:rPr lang="en-US" sz="1400" dirty="0"/>
              <a:t> </a:t>
            </a:r>
            <a:r>
              <a:rPr lang="en-US" sz="1400" dirty="0" err="1"/>
              <a:t>nghị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đưa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r>
              <a:rPr lang="en-US" sz="1400" dirty="0"/>
              <a:t>.</a:t>
            </a:r>
          </a:p>
          <a:p>
            <a:pPr lvl="0"/>
            <a:r>
              <a:rPr lang="en-US" sz="1400" dirty="0" err="1"/>
              <a:t>Thực</a:t>
            </a:r>
            <a:r>
              <a:rPr lang="en-US" sz="1400" dirty="0"/>
              <a:t> </a:t>
            </a:r>
            <a:r>
              <a:rPr lang="en-US" sz="1400" dirty="0" err="1"/>
              <a:t>hiện</a:t>
            </a:r>
            <a:r>
              <a:rPr lang="en-US" sz="1400" dirty="0"/>
              <a:t> </a:t>
            </a:r>
            <a:r>
              <a:rPr lang="en-US" sz="1400" dirty="0" err="1"/>
              <a:t>chạy</a:t>
            </a:r>
            <a:r>
              <a:rPr lang="en-US" sz="1400" dirty="0"/>
              <a:t> </a:t>
            </a:r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 2 hay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.</a:t>
            </a:r>
          </a:p>
          <a:p>
            <a:pPr lvl="0"/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chạy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cần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chọn</a:t>
            </a:r>
            <a:r>
              <a:rPr lang="en-US" sz="1400" dirty="0"/>
              <a:t>.</a:t>
            </a:r>
          </a:p>
          <a:p>
            <a:pPr marL="889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91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113884" y="1396444"/>
            <a:ext cx="8915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Xin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chân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thành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cảm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vi-VN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ơ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n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Thầy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cô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và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các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bạn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đã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lắng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nghe</a:t>
            </a:r>
            <a:endParaRPr lang="vi-VN" sz="4400" dirty="0">
              <a:solidFill>
                <a:schemeClr val="accent1">
                  <a:lumMod val="50000"/>
                </a:schemeClr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533400" y="3001037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GỢI Ý SẢN PHẨM Ở CÁC WEBSITE “LỚN”</a:t>
            </a:r>
            <a:endParaRPr sz="3600" dirty="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858000" y="4705350"/>
            <a:ext cx="22098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TỔNG QUAN ĐỀ TÀI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8" y="869238"/>
            <a:ext cx="4784715" cy="29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3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464290" y="212477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MỤC TIÊU</a:t>
            </a:r>
            <a:endParaRPr sz="60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612140" y="1722185"/>
            <a:ext cx="49767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Đọc và xử lý dữ liệu người dùng.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Hiển thị  và trực quan hóa dữ liệu.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Chạy thuật toán khuyến nghị.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Hiển thị và trực quan hóa kết quả.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Xuất kết quả quả.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" name="Google Shape;70;p15"/>
          <p:cNvSpPr txBox="1">
            <a:spLocks/>
          </p:cNvSpPr>
          <p:nvPr/>
        </p:nvSpPr>
        <p:spPr>
          <a:xfrm>
            <a:off x="6858000" y="4705350"/>
            <a:ext cx="22098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TỔNG QUAN ĐỀ TÀI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199" y="1372277"/>
            <a:ext cx="4950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XỬ LÝ DỮ LIỆU ĐẦU VÀO VÀ TRẢ KẾT QUẢ PHÙ HỢP</a:t>
            </a:r>
          </a:p>
        </p:txBody>
      </p:sp>
    </p:spTree>
    <p:extLst>
      <p:ext uri="{BB962C8B-B14F-4D97-AF65-F5344CB8AC3E}">
        <p14:creationId xmlns:p14="http://schemas.microsoft.com/office/powerpoint/2010/main" val="33566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1042550" y="1121375"/>
            <a:ext cx="7795974" cy="371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7328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PHẠM VI NGHIÊN CỨU</a:t>
            </a:r>
            <a:endParaRPr dirty="0"/>
          </a:p>
        </p:txBody>
      </p:sp>
      <p:sp>
        <p:nvSpPr>
          <p:cNvPr id="197" name="Google Shape;197;p27"/>
          <p:cNvSpPr/>
          <p:nvPr/>
        </p:nvSpPr>
        <p:spPr>
          <a:xfrm>
            <a:off x="6894712" y="2289100"/>
            <a:ext cx="1420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rPr>
              <a:t>RECOMEND</a:t>
            </a:r>
            <a:endParaRPr sz="1000" dirty="0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668701" y="12001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6172200" y="3181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6216861" y="1657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4924150" y="4099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6920800" y="2574350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7582900" y="4172475"/>
            <a:ext cx="202500" cy="202500"/>
          </a:xfrm>
          <a:prstGeom prst="donut">
            <a:avLst>
              <a:gd name="adj" fmla="val 39310"/>
            </a:avLst>
          </a:prstGeom>
          <a:solidFill>
            <a:srgbClr val="A7D86D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6;p20"/>
          <p:cNvSpPr txBox="1">
            <a:spLocks/>
          </p:cNvSpPr>
          <p:nvPr/>
        </p:nvSpPr>
        <p:spPr>
          <a:xfrm>
            <a:off x="533400" y="1200150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Sử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dụng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công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nghệ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Ngôn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ngữ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lập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trình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python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và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javascript</a:t>
            </a:r>
            <a:endParaRPr lang="vi-VN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Đối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tượng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người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dùng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Các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nhà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phát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b="1" dirty="0" err="1" smtClean="0">
                <a:solidFill>
                  <a:schemeClr val="bg2">
                    <a:lumMod val="50000"/>
                  </a:schemeClr>
                </a:solidFill>
              </a:rPr>
              <a:t>triển</a:t>
            </a:r>
            <a:r>
              <a:rPr lang="en-US" sz="1600" b="1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Đối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tượng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nghiên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cứu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Các cách tiền xử lý dữ liệu.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Nhu cầu và thực trạng sử dụng hệ khuyến nghị hiện nay.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Các thuật toán hệ khuyến nghị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</a:rPr>
              <a:t>Các cách biểu diễn dữ liệu (data visualization).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vi-V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Google Shape;70;p15"/>
          <p:cNvSpPr txBox="1">
            <a:spLocks/>
          </p:cNvSpPr>
          <p:nvPr/>
        </p:nvSpPr>
        <p:spPr>
          <a:xfrm>
            <a:off x="6858000" y="4705350"/>
            <a:ext cx="22098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TỔNG QUAN ĐỀ TÀI</a:t>
            </a:r>
          </a:p>
        </p:txBody>
      </p:sp>
    </p:spTree>
    <p:extLst>
      <p:ext uri="{BB962C8B-B14F-4D97-AF65-F5344CB8AC3E}">
        <p14:creationId xmlns:p14="http://schemas.microsoft.com/office/powerpoint/2010/main" val="35146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457200" y="133350"/>
            <a:ext cx="7772400" cy="7393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latin typeface="Lato" panose="020F0502020204030203" pitchFamily="34" charset="0"/>
                <a:cs typeface="Lato" panose="020F0502020204030203" pitchFamily="34" charset="0"/>
              </a:rPr>
              <a:t>PHƯƠNG PHÁP THỰC HIỆN</a:t>
            </a:r>
            <a:endParaRPr sz="4000" dirty="0">
              <a:solidFill>
                <a:srgbClr val="FFFFF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18190"/>
            <a:ext cx="5181600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515007" y="-952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THUẬT TOÁN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sp>
        <p:nvSpPr>
          <p:cNvPr id="5" name="Google Shape;106;p20"/>
          <p:cNvSpPr txBox="1">
            <a:spLocks/>
          </p:cNvSpPr>
          <p:nvPr/>
        </p:nvSpPr>
        <p:spPr>
          <a:xfrm>
            <a:off x="533400" y="971550"/>
            <a:ext cx="497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 b="0" i="0" u="none" strike="noStrike" cap="none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Luật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kết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hợp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Apiori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Fpgrowth</a:t>
            </a:r>
            <a:endParaRPr lang="vi-VN" sz="16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Phân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cụm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K-means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Dự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đoán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k-NN (nearest neighbors approach)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NMF (A collaborative filtering algorithm based on Non-negative Matrix Factorization)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</a:rPr>
              <a:t>SlopeOne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 (A simple yet accurate collaborative filtering algorithm.)</a:t>
            </a:r>
            <a:endParaRPr lang="vi-VN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390303D-7C32-4F35-9332-03792E4C8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357" y="803258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APIORI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EC7EBDE-C0B8-427E-A532-E95CA34798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9000" y="1352550"/>
            <a:ext cx="3402850" cy="2791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D6A0B30-5398-401D-A7F3-C52EB3668BAA}"/>
              </a:ext>
            </a:extLst>
          </p:cNvPr>
          <p:cNvSpPr txBox="1"/>
          <p:nvPr/>
        </p:nvSpPr>
        <p:spPr>
          <a:xfrm>
            <a:off x="3952475" y="4180335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73EAD4-31BE-4E4F-8A7A-69A309C9C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662990" y="211521"/>
            <a:ext cx="3657600" cy="3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LUẬT KẾT HỢP</a:t>
            </a:r>
            <a:endParaRPr sz="3600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357" y="80325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APIORI (</a:t>
            </a:r>
            <a:r>
              <a:rPr lang="en-US" sz="1600" b="1" dirty="0" err="1"/>
              <a:t>tt</a:t>
            </a:r>
            <a:r>
              <a:rPr lang="en-US" sz="1600" b="1" dirty="0"/>
              <a:t>)</a:t>
            </a:r>
          </a:p>
        </p:txBody>
      </p:sp>
      <p:sp>
        <p:nvSpPr>
          <p:cNvPr id="7" name="Google Shape;70;p15"/>
          <p:cNvSpPr txBox="1">
            <a:spLocks/>
          </p:cNvSpPr>
          <p:nvPr/>
        </p:nvSpPr>
        <p:spPr>
          <a:xfrm>
            <a:off x="6248400" y="4705350"/>
            <a:ext cx="2819400" cy="3465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PHƯƠNG PHÁP THỰC HIỆN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="" xmlns:a16="http://schemas.microsoft.com/office/drawing/2014/main" id="{9439848B-F98D-4851-A9D3-E95DAF98DA4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917011"/>
            <a:ext cx="5947371" cy="3094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42BFD5E-9CC6-487D-BAC8-0935CEC157FC}"/>
              </a:ext>
            </a:extLst>
          </p:cNvPr>
          <p:cNvSpPr/>
          <p:nvPr/>
        </p:nvSpPr>
        <p:spPr>
          <a:xfrm>
            <a:off x="3164185" y="4170047"/>
            <a:ext cx="3276600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Apriori</a:t>
            </a:r>
            <a:endParaRPr lang="en-US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F15BF78-19B7-414A-9D9B-7D827BE48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59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1287</Words>
  <Application>Microsoft Office PowerPoint</Application>
  <PresentationFormat>On-screen Show (16:9)</PresentationFormat>
  <Paragraphs>209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Lato</vt:lpstr>
      <vt:lpstr>Lato Black</vt:lpstr>
      <vt:lpstr>Times New Roman</vt:lpstr>
      <vt:lpstr>Muli</vt:lpstr>
      <vt:lpstr>Poppins Light</vt:lpstr>
      <vt:lpstr>Courier New</vt:lpstr>
      <vt:lpstr>Muli Light</vt:lpstr>
      <vt:lpstr>Poppins</vt:lpstr>
      <vt:lpstr>Yu Mincho</vt:lpstr>
      <vt:lpstr>Gower template</vt:lpstr>
      <vt:lpstr>ĐẠI HỌC QUỐC GIA TP. HỒ CHÍ MINH TRƯỜNG ĐẠI HỌC CÔNG NGHỆ THÔNG TIN  KHOA HỆ THỐNG THÔNG TIN</vt:lpstr>
      <vt:lpstr>NỘI DUNG CHÍNH</vt:lpstr>
      <vt:lpstr>GỢI Ý SẢN PHẨM Ở CÁC WEBSITE “LỚN”</vt:lpstr>
      <vt:lpstr>MỤC TIÊU</vt:lpstr>
      <vt:lpstr>PHẠM VI NGHIÊN CỨU</vt:lpstr>
      <vt:lpstr>PHƯƠNG PHÁP THỰC HIỆN</vt:lpstr>
      <vt:lpstr>THUẬT TOÁN</vt:lpstr>
      <vt:lpstr>LUẬT KẾT HỢP</vt:lpstr>
      <vt:lpstr>LUẬT KẾT HỢP</vt:lpstr>
      <vt:lpstr>LUẬT KẾT HỢP</vt:lpstr>
      <vt:lpstr>LUẬT KẾT HỢP</vt:lpstr>
      <vt:lpstr>LUẬT KẾT HỢP</vt:lpstr>
      <vt:lpstr>LUẬT KẾT HỢP</vt:lpstr>
      <vt:lpstr>LUẬT KẾT HỢP</vt:lpstr>
      <vt:lpstr>LUẬT KẾT HỢP</vt:lpstr>
      <vt:lpstr>PHÂN CỤM</vt:lpstr>
      <vt:lpstr>DỰ ĐOÁN</vt:lpstr>
      <vt:lpstr>DỰ ĐOÁN</vt:lpstr>
      <vt:lpstr>DỰ ĐOÁN</vt:lpstr>
      <vt:lpstr>THỰC NGHIỆM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LUẬT VÀ HƯỚNG PHÁT TRIỂN</vt:lpstr>
      <vt:lpstr>KẾT LUẬT VÀ HƯỚNG PHÁT TRIỂN</vt:lpstr>
      <vt:lpstr>KẾT LUẬT VÀ HƯỚNG PHÁT TRIỂN</vt:lpstr>
      <vt:lpstr>Xin chân thành cảm ơn Thầy cô và các bạn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QUỐC GIA TP. HỒ CHÍ MINH TRƯỜNG ĐẠI HỌC CÔNG NGHỆ THÔNG TIN  KHOA HỆ THỐNG THÔNG TIN</dc:title>
  <cp:lastModifiedBy>Hoặt Họa Cù</cp:lastModifiedBy>
  <cp:revision>48</cp:revision>
  <dcterms:modified xsi:type="dcterms:W3CDTF">2019-07-09T07:06:52Z</dcterms:modified>
</cp:coreProperties>
</file>